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penSans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OpenSans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vcu_ppt_bm_TechServices2.png" id="63" name="Shape 63"/>
          <p:cNvPicPr preferRelativeResize="0"/>
          <p:nvPr/>
        </p:nvPicPr>
        <p:blipFill rotWithShape="1">
          <a:blip r:embed="rId2">
            <a:alphaModFix/>
          </a:blip>
          <a:srcRect b="0" l="0" r="0" t="71322"/>
          <a:stretch/>
        </p:blipFill>
        <p:spPr>
          <a:xfrm>
            <a:off x="0" y="3197805"/>
            <a:ext cx="9144000" cy="1945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cu_ppt_bm_TechServices.png" id="68" name="Shape 68"/>
          <p:cNvPicPr preferRelativeResize="0"/>
          <p:nvPr/>
        </p:nvPicPr>
        <p:blipFill rotWithShape="1">
          <a:blip r:embed="rId3">
            <a:alphaModFix/>
          </a:blip>
          <a:srcRect b="0" l="0" r="5150" t="0"/>
          <a:stretch/>
        </p:blipFill>
        <p:spPr>
          <a:xfrm>
            <a:off x="1242849" y="0"/>
            <a:ext cx="6315176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>
            <p:ph type="ctrTitle"/>
          </p:nvPr>
        </p:nvSpPr>
        <p:spPr>
          <a:xfrm>
            <a:off x="-41725" y="2981325"/>
            <a:ext cx="9144000" cy="142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000">
                <a:latin typeface="Open Sans"/>
                <a:ea typeface="Open Sans"/>
                <a:cs typeface="Open Sans"/>
                <a:sym typeface="Open Sans"/>
              </a:rPr>
              <a:t>Project Management Tools for Making it Real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4294967295" type="ctrTitle"/>
          </p:nvPr>
        </p:nvSpPr>
        <p:spPr>
          <a:xfrm>
            <a:off x="0" y="0"/>
            <a:ext cx="9144000" cy="1549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Smartsheet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Project Sheet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111250" y="1748200"/>
            <a:ext cx="3577500" cy="23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Open Sans"/>
                <a:ea typeface="Open Sans"/>
                <a:cs typeface="Open Sans"/>
                <a:sym typeface="Open Sans"/>
              </a:rPr>
              <a:t>Autopopulates a Gantt Chart which can calculate Critical Path.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4700" y="74175"/>
            <a:ext cx="5409601" cy="407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4294967295" type="ctrTitle"/>
          </p:nvPr>
        </p:nvSpPr>
        <p:spPr>
          <a:xfrm>
            <a:off x="64500" y="1652700"/>
            <a:ext cx="91440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Now we have schedules, what next?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111250" y="1136875"/>
            <a:ext cx="3577500" cy="31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4294967295" type="ctrTitle"/>
          </p:nvPr>
        </p:nvSpPr>
        <p:spPr>
          <a:xfrm>
            <a:off x="0" y="0"/>
            <a:ext cx="91440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VCU PortMan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(Portfolio Manager)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111250" y="1136875"/>
            <a:ext cx="3119700" cy="31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Goals: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Create aggregated place of schedule data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Create repository for other project information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Provide avenues for leadership reporting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Ease input of project data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Create a scalable and flexible portfolio management system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Create avenue to drive best practice adoption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5525" y="211175"/>
            <a:ext cx="5575600" cy="420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4294967295" type="ctrTitle"/>
          </p:nvPr>
        </p:nvSpPr>
        <p:spPr>
          <a:xfrm>
            <a:off x="0" y="0"/>
            <a:ext cx="91440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VCU PortMan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(Portfolio Manager)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73775" y="1136875"/>
            <a:ext cx="3157200" cy="31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Adding a project takes just 3 clicks and 3 pieces of data to get started.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Everything on the dashboard (except for Status Updates) populates from the Smartsheet.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5525" y="63625"/>
            <a:ext cx="5608224" cy="2159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9975" y="2048474"/>
            <a:ext cx="4563775" cy="283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4294967295" type="ctrTitle"/>
          </p:nvPr>
        </p:nvSpPr>
        <p:spPr>
          <a:xfrm>
            <a:off x="0" y="0"/>
            <a:ext cx="91440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VCU PortMan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(Portfolio Manager)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111250" y="1136875"/>
            <a:ext cx="3119700" cy="31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Each project gets its own dashboard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Big colored percentage number was the number one feature request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Followed closely by “Gantt charts”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4949" y="63625"/>
            <a:ext cx="6013449" cy="422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4294967295" type="ctrTitle"/>
          </p:nvPr>
        </p:nvSpPr>
        <p:spPr>
          <a:xfrm>
            <a:off x="0" y="0"/>
            <a:ext cx="91440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VCU PortMan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(Portfolio Manager)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111250" y="1136875"/>
            <a:ext cx="3119700" cy="31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The actual Smartsheet is also embedded in a view-only  mode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Status updates were added to allow for qualitative information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0950" y="105800"/>
            <a:ext cx="5846048" cy="4108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4294967295" type="ctrTitle"/>
          </p:nvPr>
        </p:nvSpPr>
        <p:spPr>
          <a:xfrm>
            <a:off x="0" y="0"/>
            <a:ext cx="91440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VCU PortMan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(Portfolio Manager)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73775" y="1136875"/>
            <a:ext cx="3157200" cy="21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The “All Projects” report was the most requested report.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Leadership simply wanted a quick view of projects, how far along they are and if they are on-schedule.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3054" y="63650"/>
            <a:ext cx="5479046" cy="417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4294967295" type="ctrTitle"/>
          </p:nvPr>
        </p:nvSpPr>
        <p:spPr>
          <a:xfrm>
            <a:off x="0" y="0"/>
            <a:ext cx="91440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VCU PortMan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(Portfolio Manager)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73775" y="1136875"/>
            <a:ext cx="3157200" cy="31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Integrated user guide explains not only the application, but the project management principles behind the functions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Longterm plan to continue to push best practices as the community matures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0616" y="0"/>
            <a:ext cx="5993381" cy="424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4294967295" type="ctrTitle"/>
          </p:nvPr>
        </p:nvSpPr>
        <p:spPr>
          <a:xfrm>
            <a:off x="0" y="0"/>
            <a:ext cx="91440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Results so far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" name="Shape 183"/>
          <p:cNvSpPr txBox="1"/>
          <p:nvPr/>
        </p:nvSpPr>
        <p:spPr>
          <a:xfrm>
            <a:off x="263500" y="990750"/>
            <a:ext cx="6661200" cy="32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Started beta/pilot phase at the end of February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○"/>
            </a:pPr>
            <a:r>
              <a:rPr lang="en" sz="1800"/>
              <a:t>PPMO Project Managers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○"/>
            </a:pPr>
            <a:r>
              <a:rPr lang="en" sz="1800"/>
              <a:t>Cybersecurity</a:t>
            </a:r>
          </a:p>
          <a:p>
            <a:pPr indent="0" lvl="0" marL="45720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Currently 16 projects are being tracked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○"/>
            </a:pPr>
            <a:r>
              <a:rPr lang="en" sz="1800"/>
              <a:t>12 projects were entered into PMIT in all of 2016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Excellent feedback from leadership so far: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○"/>
            </a:pPr>
            <a:r>
              <a:rPr lang="en" sz="1800"/>
              <a:t>CIO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○"/>
            </a:pPr>
            <a:r>
              <a:rPr lang="en" sz="1800"/>
              <a:t>VP of Administration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○"/>
            </a:pPr>
            <a:r>
              <a:rPr lang="en" sz="1800"/>
              <a:t>Chief of Police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idx="4294967295" type="ctrTitle"/>
          </p:nvPr>
        </p:nvSpPr>
        <p:spPr>
          <a:xfrm>
            <a:off x="0" y="0"/>
            <a:ext cx="9144000" cy="984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VCU Technology Services 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111250" y="1472025"/>
            <a:ext cx="7890600" cy="27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Open Sans"/>
                <a:ea typeface="Open Sans"/>
                <a:cs typeface="Open Sans"/>
                <a:sym typeface="Open Sans"/>
              </a:rPr>
              <a:t>Planning and Project Management Office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3 Project Managers - Sean Mays, Mark Covington, Craig Kilgo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Outside standard hierarchical org chart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Provide project management consultation inside and outside Technology Services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Supports the project management information system of record for the university.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4294967295" type="ctrTitle"/>
          </p:nvPr>
        </p:nvSpPr>
        <p:spPr>
          <a:xfrm>
            <a:off x="0" y="0"/>
            <a:ext cx="9144000" cy="81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Problem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119825" y="899400"/>
            <a:ext cx="7625400" cy="3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Open Sans"/>
                <a:ea typeface="Open Sans"/>
                <a:cs typeface="Open Sans"/>
                <a:sym typeface="Open Sans"/>
              </a:rPr>
              <a:t>Our project management information system needed to change.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4294967295" type="ctrTitle"/>
          </p:nvPr>
        </p:nvSpPr>
        <p:spPr>
          <a:xfrm>
            <a:off x="0" y="0"/>
            <a:ext cx="9144000" cy="81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Why?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119825" y="899400"/>
            <a:ext cx="7625400" cy="3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Open Sans"/>
                <a:ea typeface="Open Sans"/>
                <a:cs typeface="Open Sans"/>
                <a:sym typeface="Open Sans"/>
              </a:rPr>
              <a:t>General disuse plus the lack of data among the small population of users meant that it was useless for leadership.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>
              <a:spcBef>
                <a:spcPts val="0"/>
              </a:spcBef>
              <a:buSzPct val="100000"/>
              <a:buFont typeface="Open Sans"/>
              <a:buChar char="●"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Our new VP of Administration wanted better insight into projects.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Open Sans"/>
              <a:buChar char="●"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CIO authorized complete PMIT overhaul / replacement.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2017-03-06 09.59.45.png"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4650" y="494783"/>
            <a:ext cx="5604303" cy="389223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>
            <p:ph idx="4294967295" type="ctrTitle"/>
          </p:nvPr>
        </p:nvSpPr>
        <p:spPr>
          <a:xfrm>
            <a:off x="0" y="0"/>
            <a:ext cx="91440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Old System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111250" y="1136875"/>
            <a:ext cx="3413400" cy="31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>
                <a:latin typeface="Open Sans"/>
                <a:ea typeface="Open Sans"/>
                <a:cs typeface="Open Sans"/>
                <a:sym typeface="Open Sans"/>
              </a:rPr>
              <a:t>PMIT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Developed in-house by a .Net developer working with our previous PPMO Director in 2009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Low on usability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High levels of friction to get data in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Reporting functions were detached from the application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Inflexible model for how projects should be run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4294967295" type="ctrTitle"/>
          </p:nvPr>
        </p:nvSpPr>
        <p:spPr>
          <a:xfrm>
            <a:off x="0" y="0"/>
            <a:ext cx="91440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Old System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111250" y="1136875"/>
            <a:ext cx="3790200" cy="31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Open Sans"/>
                <a:ea typeface="Open Sans"/>
                <a:cs typeface="Open Sans"/>
                <a:sym typeface="Open Sans"/>
              </a:rPr>
              <a:t>Comprehensive scope of necessary input.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7924" y="102699"/>
            <a:ext cx="1802625" cy="480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4294967295" type="ctrTitle"/>
          </p:nvPr>
        </p:nvSpPr>
        <p:spPr>
          <a:xfrm>
            <a:off x="0" y="0"/>
            <a:ext cx="91440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Old System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111250" y="1136875"/>
            <a:ext cx="3577500" cy="18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Open Sans"/>
                <a:ea typeface="Open Sans"/>
                <a:cs typeface="Open Sans"/>
                <a:sym typeface="Open Sans"/>
              </a:rPr>
              <a:t>Forced each project manager to input high level data.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7825" y="933587"/>
            <a:ext cx="5389674" cy="2958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111250" y="1497700"/>
            <a:ext cx="7394400" cy="27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Media Support Services and Records and Registration had recommended Smartsheet.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>
              <a:spcBef>
                <a:spcPts val="0"/>
              </a:spcBef>
              <a:buSzPct val="100000"/>
              <a:buFont typeface="Open Sans"/>
              <a:buChar char="●"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VP of Administration and Dr. Rao blessed this as a tool which they thought should go forth.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Open Sans"/>
              <a:buChar char="●"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They also expressed a desire to start seeing Gantt charts for ongoing projects.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137" y="135612"/>
            <a:ext cx="5895975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4294967295" type="ctrTitle"/>
          </p:nvPr>
        </p:nvSpPr>
        <p:spPr>
          <a:xfrm>
            <a:off x="0" y="0"/>
            <a:ext cx="9144000" cy="1549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Smartsheet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Project Sheet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111250" y="1748200"/>
            <a:ext cx="3303600" cy="23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Open Sans"/>
                <a:ea typeface="Open Sans"/>
                <a:cs typeface="Open Sans"/>
                <a:sym typeface="Open Sans"/>
              </a:rPr>
              <a:t>Smartsheet Project Sheet looks similar to a stripped down version of Microsoft Project.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2500" y="89300"/>
            <a:ext cx="5484474" cy="4135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